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56" r:id="rId2"/>
    <p:sldId id="357" r:id="rId3"/>
    <p:sldId id="358" r:id="rId4"/>
    <p:sldId id="374" r:id="rId5"/>
    <p:sldId id="359" r:id="rId6"/>
    <p:sldId id="361" r:id="rId7"/>
    <p:sldId id="372" r:id="rId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0F5F4"/>
    <a:srgbClr val="4B465E"/>
    <a:srgbClr val="9CDCDC"/>
    <a:srgbClr val="E2E9E6"/>
    <a:srgbClr val="508B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5758FB7-9AC5-4552-8A53-C91805E547FA}" styleName="테마 스타일 1 - 강조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2876" autoAdjust="0"/>
  </p:normalViewPr>
  <p:slideViewPr>
    <p:cSldViewPr snapToGrid="0">
      <p:cViewPr varScale="1">
        <p:scale>
          <a:sx n="64" d="100"/>
          <a:sy n="64" d="100"/>
        </p:scale>
        <p:origin x="640" y="40"/>
      </p:cViewPr>
      <p:guideLst>
        <p:guide orient="horz" pos="2183"/>
        <p:guide pos="3840"/>
      </p:guideLst>
    </p:cSldViewPr>
  </p:slideViewPr>
  <p:outlineViewPr>
    <p:cViewPr>
      <p:scale>
        <a:sx n="33" d="100"/>
        <a:sy n="33" d="100"/>
      </p:scale>
      <p:origin x="0" y="-2072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24A3A8-C7E8-4A4F-B0B6-A2B8647D275C}" type="datetimeFigureOut">
              <a:rPr lang="ko-KR" altLang="en-US" smtClean="0"/>
              <a:t>2022-03-08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FE6265-E2F2-45CA-B768-1D42A02531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45596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F76405-375A-4C3B-9BB2-377B0DD04789}" type="datetimeFigureOut">
              <a:rPr lang="ko-KR" altLang="en-US" smtClean="0"/>
              <a:pPr/>
              <a:t>2022-03-08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2E569-3F30-4FC1-9D07-C2D351EFDB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69858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F76405-375A-4C3B-9BB2-377B0DD04789}" type="datetimeFigureOut">
              <a:rPr lang="ko-KR" altLang="en-US" smtClean="0"/>
              <a:pPr/>
              <a:t>2022-03-08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2E569-3F30-4FC1-9D07-C2D351EFDB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79926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F76405-375A-4C3B-9BB2-377B0DD04789}" type="datetimeFigureOut">
              <a:rPr lang="ko-KR" altLang="en-US" smtClean="0"/>
              <a:pPr/>
              <a:t>2022-03-08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2E569-3F30-4FC1-9D07-C2D351EFDB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01723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F76405-375A-4C3B-9BB2-377B0DD04789}" type="datetimeFigureOut">
              <a:rPr lang="ko-KR" altLang="en-US" smtClean="0"/>
              <a:pPr/>
              <a:t>2022-03-08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2E569-3F30-4FC1-9D07-C2D351EFDB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6456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F76405-375A-4C3B-9BB2-377B0DD04789}" type="datetimeFigureOut">
              <a:rPr lang="ko-KR" altLang="en-US" smtClean="0"/>
              <a:pPr/>
              <a:t>2022-03-08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2E569-3F30-4FC1-9D07-C2D351EFDB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95168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F76405-375A-4C3B-9BB2-377B0DD04789}" type="datetimeFigureOut">
              <a:rPr lang="ko-KR" altLang="en-US" smtClean="0"/>
              <a:pPr/>
              <a:t>2022-03-08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2E569-3F30-4FC1-9D07-C2D351EFDB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23708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F76405-375A-4C3B-9BB2-377B0DD04789}" type="datetimeFigureOut">
              <a:rPr lang="ko-KR" altLang="en-US" smtClean="0"/>
              <a:pPr/>
              <a:t>2022-03-08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2E569-3F30-4FC1-9D07-C2D351EFDB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23376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F76405-375A-4C3B-9BB2-377B0DD04789}" type="datetimeFigureOut">
              <a:rPr lang="ko-KR" altLang="en-US" smtClean="0"/>
              <a:pPr/>
              <a:t>2022-03-08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2E569-3F30-4FC1-9D07-C2D351EFDB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83393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F76405-375A-4C3B-9BB2-377B0DD04789}" type="datetimeFigureOut">
              <a:rPr lang="ko-KR" altLang="en-US" smtClean="0"/>
              <a:pPr/>
              <a:t>2022-03-08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2E569-3F30-4FC1-9D07-C2D351EFDB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42507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F76405-375A-4C3B-9BB2-377B0DD04789}" type="datetimeFigureOut">
              <a:rPr lang="ko-KR" altLang="en-US" smtClean="0"/>
              <a:pPr/>
              <a:t>2022-03-08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2E569-3F30-4FC1-9D07-C2D351EFDB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02921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F76405-375A-4C3B-9BB2-377B0DD04789}" type="datetimeFigureOut">
              <a:rPr lang="ko-KR" altLang="en-US" smtClean="0"/>
              <a:pPr/>
              <a:t>2022-03-08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2E569-3F30-4FC1-9D07-C2D351EFDB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92780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F76405-375A-4C3B-9BB2-377B0DD04789}" type="datetimeFigureOut">
              <a:rPr lang="ko-KR" altLang="en-US" smtClean="0"/>
              <a:pPr/>
              <a:t>2022-03-08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F2E569-3F30-4FC1-9D07-C2D351EFDB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97495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770750" y="2765356"/>
            <a:ext cx="4650500" cy="1400313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algn="ctr" defTabSz="912813" fontAlgn="base">
              <a:spcBef>
                <a:spcPts val="600"/>
              </a:spcBef>
              <a:spcAft>
                <a:spcPct val="0"/>
              </a:spcAft>
              <a:buClr>
                <a:srgbClr val="FF5000"/>
              </a:buClr>
              <a:defRPr/>
            </a:pPr>
            <a:r>
              <a:rPr kumimoji="1" lang="ko-KR" altLang="en-US" sz="4000" b="1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쿠키런</a:t>
            </a:r>
            <a:r>
              <a:rPr kumimoji="1" lang="en-US" altLang="ko-KR" sz="40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:</a:t>
            </a:r>
            <a:r>
              <a:rPr kumimoji="1" lang="ko-KR" altLang="en-US" sz="40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 </a:t>
            </a:r>
            <a:r>
              <a:rPr kumimoji="1" lang="ko-KR" altLang="en-US" sz="4000" b="1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킹덤</a:t>
            </a:r>
            <a:r>
              <a:rPr kumimoji="1" lang="ko-KR" altLang="en-US" sz="40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 </a:t>
            </a:r>
            <a:endParaRPr kumimoji="1" lang="en-US" altLang="ko-KR" sz="40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+mj-ea"/>
              <a:ea typeface="+mj-ea"/>
              <a:cs typeface="Arial" panose="020B0604020202020204" pitchFamily="34" charset="0"/>
            </a:endParaRPr>
          </a:p>
          <a:p>
            <a:pPr algn="ctr" defTabSz="912813" fontAlgn="base">
              <a:spcBef>
                <a:spcPts val="600"/>
              </a:spcBef>
              <a:spcAft>
                <a:spcPct val="0"/>
              </a:spcAft>
              <a:buClr>
                <a:srgbClr val="FF5000"/>
              </a:buClr>
              <a:defRPr/>
            </a:pPr>
            <a:r>
              <a:rPr kumimoji="1" lang="ko-KR" altLang="en-US" sz="40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생산 시스템 분석서</a:t>
            </a:r>
            <a:endParaRPr kumimoji="1" lang="en-US" altLang="ko-KR" sz="40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+mj-ea"/>
              <a:ea typeface="+mj-ea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AF00B3-1823-4C29-85B4-81C74A974D70}"/>
              </a:ext>
            </a:extLst>
          </p:cNvPr>
          <p:cNvSpPr txBox="1"/>
          <p:nvPr/>
        </p:nvSpPr>
        <p:spPr>
          <a:xfrm>
            <a:off x="5145042" y="4595913"/>
            <a:ext cx="1901915" cy="584705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algn="ctr" defTabSz="912813" fontAlgn="base">
              <a:spcBef>
                <a:spcPts val="600"/>
              </a:spcBef>
              <a:spcAft>
                <a:spcPct val="0"/>
              </a:spcAft>
              <a:buClr>
                <a:srgbClr val="FF5000"/>
              </a:buClr>
              <a:defRPr/>
            </a:pPr>
            <a:r>
              <a:rPr kumimoji="1" lang="ko-KR" altLang="en-US" sz="32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latin typeface="+mj-ea"/>
                <a:ea typeface="+mj-ea"/>
                <a:cs typeface="Arial" panose="020B0604020202020204" pitchFamily="34" charset="0"/>
              </a:rPr>
              <a:t>권기일</a:t>
            </a:r>
            <a:endParaRPr kumimoji="1" lang="en-US" altLang="ko-KR" sz="32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latin typeface="+mj-ea"/>
              <a:ea typeface="+mj-ea"/>
              <a:cs typeface="Arial" panose="020B0604020202020204" pitchFamily="34" charset="0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8F691453-992E-4472-A353-0657ACB7CD5D}"/>
              </a:ext>
            </a:extLst>
          </p:cNvPr>
          <p:cNvCxnSpPr>
            <a:cxnSpLocks/>
          </p:cNvCxnSpPr>
          <p:nvPr/>
        </p:nvCxnSpPr>
        <p:spPr>
          <a:xfrm>
            <a:off x="2519916" y="6858000"/>
            <a:ext cx="121920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AFE6DB90-8159-4D57-864B-7048DE23D8C2}"/>
              </a:ext>
            </a:extLst>
          </p:cNvPr>
          <p:cNvSpPr/>
          <p:nvPr/>
        </p:nvSpPr>
        <p:spPr>
          <a:xfrm>
            <a:off x="-1" y="6321286"/>
            <a:ext cx="12192000" cy="53671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635CAE4-213F-4DD1-9BD9-077253B8A46A}"/>
              </a:ext>
            </a:extLst>
          </p:cNvPr>
          <p:cNvSpPr/>
          <p:nvPr/>
        </p:nvSpPr>
        <p:spPr>
          <a:xfrm>
            <a:off x="0" y="1"/>
            <a:ext cx="12192000" cy="53671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27911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Box 36">
            <a:extLst>
              <a:ext uri="{FF2B5EF4-FFF2-40B4-BE49-F238E27FC236}">
                <a16:creationId xmlns:a16="http://schemas.microsoft.com/office/drawing/2014/main" id="{59BDD732-21B5-44F3-BD47-5911776D3C0A}"/>
              </a:ext>
            </a:extLst>
          </p:cNvPr>
          <p:cNvSpPr txBox="1"/>
          <p:nvPr/>
        </p:nvSpPr>
        <p:spPr>
          <a:xfrm>
            <a:off x="849761" y="285297"/>
            <a:ext cx="5884414" cy="646260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36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생산 시스템</a:t>
            </a:r>
            <a:r>
              <a:rPr kumimoji="1" lang="ko-KR" altLang="en-US" sz="20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 </a:t>
            </a:r>
            <a:r>
              <a:rPr kumimoji="1" lang="en-US" altLang="ko-KR" sz="20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| </a:t>
            </a:r>
            <a:r>
              <a:rPr kumimoji="1" lang="ko-KR" altLang="en-US" sz="20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건설</a:t>
            </a:r>
            <a:endParaRPr kumimoji="1" lang="en-US" altLang="ko-KR" sz="20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F03F908-8ED2-470C-8931-D96C57AA95E1}"/>
              </a:ext>
            </a:extLst>
          </p:cNvPr>
          <p:cNvSpPr/>
          <p:nvPr/>
        </p:nvSpPr>
        <p:spPr>
          <a:xfrm>
            <a:off x="82555" y="254484"/>
            <a:ext cx="83869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000" dirty="0">
                <a:ln w="0"/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01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6E3F669-36CA-4208-A881-D46884483E67}"/>
              </a:ext>
            </a:extLst>
          </p:cNvPr>
          <p:cNvSpPr txBox="1"/>
          <p:nvPr/>
        </p:nvSpPr>
        <p:spPr>
          <a:xfrm>
            <a:off x="800010" y="1049237"/>
            <a:ext cx="2267040" cy="338484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defRPr/>
            </a:pPr>
            <a:r>
              <a:rPr kumimoji="1" lang="en-US" altLang="ko-KR" sz="16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kumimoji="1" lang="ko-KR" altLang="en-US" sz="16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j-lt"/>
                <a:cs typeface="Arial" panose="020B0604020202020204" pitchFamily="34" charset="0"/>
              </a:rPr>
              <a:t>왕국 꾸미기</a:t>
            </a:r>
            <a:endParaRPr kumimoji="1" lang="en-US" altLang="ko-KR" sz="16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736E92C-D0D6-41DD-AD5E-59C46600369B}"/>
              </a:ext>
            </a:extLst>
          </p:cNvPr>
          <p:cNvSpPr/>
          <p:nvPr/>
        </p:nvSpPr>
        <p:spPr>
          <a:xfrm>
            <a:off x="1035151" y="2534478"/>
            <a:ext cx="9947173" cy="37805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E049170-7758-4CFD-913D-DA58D932B5C9}"/>
              </a:ext>
            </a:extLst>
          </p:cNvPr>
          <p:cNvSpPr txBox="1"/>
          <p:nvPr/>
        </p:nvSpPr>
        <p:spPr>
          <a:xfrm>
            <a:off x="1035152" y="1486107"/>
            <a:ext cx="10087150" cy="660816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marL="285750" indent="-285750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Font typeface="맑은 고딕" panose="020B0503020000020004" pitchFamily="50" charset="-127"/>
              <a:buChar char="■"/>
              <a:defRPr/>
            </a:pP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itchFamily="50" charset="-127"/>
                <a:cs typeface="Arial" panose="020B0604020202020204" pitchFamily="34" charset="0"/>
              </a:rPr>
              <a:t>게임 내 제작 재료를 생산할 수 있는 생산 시설과 꾸미기 건물을 건설하여 플레이어의 왕국 꾸미기</a:t>
            </a:r>
            <a:endParaRPr kumimoji="1" lang="en-US" altLang="ko-KR" sz="14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맑은 고딕" pitchFamily="50" charset="-127"/>
              <a:cs typeface="Arial" panose="020B0604020202020204" pitchFamily="34" charset="0"/>
            </a:endParaRPr>
          </a:p>
          <a:p>
            <a:pPr marL="285750" indent="-285750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Font typeface="맑은 고딕" panose="020B0503020000020004" pitchFamily="50" charset="-127"/>
              <a:buChar char="■"/>
              <a:defRPr/>
            </a:pP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itchFamily="50" charset="-127"/>
                <a:cs typeface="Arial" panose="020B0604020202020204" pitchFamily="34" charset="0"/>
              </a:rPr>
              <a:t>왕국을 꾸미면 환경 점수 상승하며 상위 생산 건물 등을 짓거나 </a:t>
            </a:r>
            <a:r>
              <a:rPr kumimoji="1" lang="ko-KR" altLang="en-US" sz="1400" b="1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itchFamily="50" charset="-127"/>
                <a:cs typeface="Arial" panose="020B0604020202020204" pitchFamily="34" charset="0"/>
              </a:rPr>
              <a:t>쿠키성</a:t>
            </a: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itchFamily="50" charset="-127"/>
                <a:cs typeface="Arial" panose="020B0604020202020204" pitchFamily="34" charset="0"/>
              </a:rPr>
              <a:t> </a:t>
            </a:r>
            <a:r>
              <a:rPr kumimoji="1" lang="ko-KR" altLang="en-US" sz="1400" b="1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itchFamily="50" charset="-127"/>
                <a:cs typeface="Arial" panose="020B0604020202020204" pitchFamily="34" charset="0"/>
              </a:rPr>
              <a:t>레벨업</a:t>
            </a: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itchFamily="50" charset="-127"/>
                <a:cs typeface="Arial" panose="020B0604020202020204" pitchFamily="34" charset="0"/>
              </a:rPr>
              <a:t> 조건의 선행 조건이 되기도 함</a:t>
            </a:r>
            <a:endParaRPr kumimoji="1" lang="en-US" altLang="ko-KR" sz="14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DFB42BC0-B75C-4FC1-8FD4-5FF93B46165A}"/>
              </a:ext>
            </a:extLst>
          </p:cNvPr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8209" y="2903713"/>
            <a:ext cx="4420800" cy="276502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D6BF335-5398-4931-8C7E-9C31D353A4AC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5268" y="2903713"/>
            <a:ext cx="4420800" cy="2764800"/>
          </a:xfrm>
          <a:prstGeom prst="rect">
            <a:avLst/>
          </a:prstGeom>
        </p:spPr>
      </p:pic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96258180-864C-4EBB-B84B-92F6A3796EC4}"/>
              </a:ext>
            </a:extLst>
          </p:cNvPr>
          <p:cNvCxnSpPr/>
          <p:nvPr/>
        </p:nvCxnSpPr>
        <p:spPr>
          <a:xfrm>
            <a:off x="10727226" y="208602"/>
            <a:ext cx="360000" cy="0"/>
          </a:xfrm>
          <a:prstGeom prst="line">
            <a:avLst/>
          </a:prstGeom>
          <a:ln w="76200" cap="rnd">
            <a:solidFill>
              <a:schemeClr val="bg2">
                <a:lumMod val="7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715F1D1D-B3B0-4192-994C-C04B37DBD089}"/>
              </a:ext>
            </a:extLst>
          </p:cNvPr>
          <p:cNvCxnSpPr/>
          <p:nvPr/>
        </p:nvCxnSpPr>
        <p:spPr>
          <a:xfrm>
            <a:off x="11215752" y="211303"/>
            <a:ext cx="360000" cy="0"/>
          </a:xfrm>
          <a:prstGeom prst="line">
            <a:avLst/>
          </a:prstGeom>
          <a:ln w="76200" cap="rnd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95EB55-226C-44DB-ADF1-B675AD55012C}"/>
              </a:ext>
            </a:extLst>
          </p:cNvPr>
          <p:cNvCxnSpPr/>
          <p:nvPr/>
        </p:nvCxnSpPr>
        <p:spPr>
          <a:xfrm>
            <a:off x="11703432" y="208602"/>
            <a:ext cx="360000" cy="0"/>
          </a:xfrm>
          <a:prstGeom prst="line">
            <a:avLst/>
          </a:prstGeom>
          <a:ln w="76200" cap="rnd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E5B95BC5-2A63-4050-830D-8409E5B00232}"/>
              </a:ext>
            </a:extLst>
          </p:cNvPr>
          <p:cNvCxnSpPr/>
          <p:nvPr/>
        </p:nvCxnSpPr>
        <p:spPr>
          <a:xfrm>
            <a:off x="10247019" y="208602"/>
            <a:ext cx="360000" cy="0"/>
          </a:xfrm>
          <a:prstGeom prst="line">
            <a:avLst/>
          </a:prstGeom>
          <a:ln w="76200" cap="rnd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566A3F8-3F12-42FB-BF2B-45FFAF682C37}"/>
              </a:ext>
            </a:extLst>
          </p:cNvPr>
          <p:cNvSpPr txBox="1"/>
          <p:nvPr/>
        </p:nvSpPr>
        <p:spPr>
          <a:xfrm>
            <a:off x="2915091" y="5654518"/>
            <a:ext cx="1327036" cy="258718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algn="ctr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10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쿠키 왕국 모습 </a:t>
            </a:r>
            <a:r>
              <a:rPr kumimoji="1" lang="en-US" altLang="ko-KR" sz="10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1</a:t>
            </a:r>
            <a:endParaRPr kumimoji="1" lang="ko-KR" altLang="en-US" sz="10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18DC97F-E714-4B09-801D-EFFC4F622479}"/>
              </a:ext>
            </a:extLst>
          </p:cNvPr>
          <p:cNvSpPr txBox="1"/>
          <p:nvPr/>
        </p:nvSpPr>
        <p:spPr>
          <a:xfrm>
            <a:off x="7762150" y="5654518"/>
            <a:ext cx="1327036" cy="258718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algn="ctr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10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쿠키 왕국 모습 </a:t>
            </a:r>
            <a:r>
              <a:rPr kumimoji="1" lang="en-US" altLang="ko-KR" sz="10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2</a:t>
            </a:r>
            <a:endParaRPr kumimoji="1" lang="ko-KR" altLang="en-US" sz="10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69286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>
            <a:extLst>
              <a:ext uri="{FF2B5EF4-FFF2-40B4-BE49-F238E27FC236}">
                <a16:creationId xmlns:a16="http://schemas.microsoft.com/office/drawing/2014/main" id="{21CA824E-B991-4E7F-B98F-A009E7F08D58}"/>
              </a:ext>
            </a:extLst>
          </p:cNvPr>
          <p:cNvSpPr/>
          <p:nvPr/>
        </p:nvSpPr>
        <p:spPr>
          <a:xfrm>
            <a:off x="1035151" y="2534478"/>
            <a:ext cx="9947173" cy="37805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F03F908-8ED2-470C-8931-D96C57AA95E1}"/>
              </a:ext>
            </a:extLst>
          </p:cNvPr>
          <p:cNvSpPr/>
          <p:nvPr/>
        </p:nvSpPr>
        <p:spPr>
          <a:xfrm>
            <a:off x="82555" y="254484"/>
            <a:ext cx="83869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000" dirty="0">
                <a:ln w="0"/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01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6E3F669-36CA-4208-A881-D46884483E67}"/>
              </a:ext>
            </a:extLst>
          </p:cNvPr>
          <p:cNvSpPr txBox="1"/>
          <p:nvPr/>
        </p:nvSpPr>
        <p:spPr>
          <a:xfrm>
            <a:off x="800010" y="1049237"/>
            <a:ext cx="2267040" cy="338484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defRPr/>
            </a:pPr>
            <a:r>
              <a:rPr kumimoji="1" lang="en-US" altLang="ko-KR" sz="16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kumimoji="1" lang="ko-KR" altLang="en-US" sz="16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j-lt"/>
                <a:cs typeface="Arial" panose="020B0604020202020204" pitchFamily="34" charset="0"/>
              </a:rPr>
              <a:t>생산 건물</a:t>
            </a:r>
            <a:endParaRPr kumimoji="1" lang="en-US" altLang="ko-KR" sz="16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j-lt"/>
              <a:cs typeface="Arial" panose="020B0604020202020204" pitchFamily="34" charset="0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974D6664-A508-4BA6-8F4A-42D84F424496}"/>
              </a:ext>
            </a:extLst>
          </p:cNvPr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8915" y="2910654"/>
            <a:ext cx="4086693" cy="289810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48E0A7C-9C14-4CD1-BB36-FC693010EC8F}"/>
              </a:ext>
            </a:extLst>
          </p:cNvPr>
          <p:cNvSpPr txBox="1"/>
          <p:nvPr/>
        </p:nvSpPr>
        <p:spPr>
          <a:xfrm>
            <a:off x="6008737" y="2944796"/>
            <a:ext cx="4269655" cy="1749319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marL="171450" indent="-171450" defTabSz="912813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각 생산 건물은 해당 건물의 최대 레벨까지 레벨 업 가능</a:t>
            </a:r>
            <a:endParaRPr kumimoji="1" lang="en-US" altLang="ko-KR" sz="12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n-ea"/>
              <a:cs typeface="Arial" panose="020B0604020202020204" pitchFamily="34" charset="0"/>
            </a:endParaRPr>
          </a:p>
          <a:p>
            <a:pPr marL="171450" indent="-171450" defTabSz="912813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생산 건물은 </a:t>
            </a:r>
            <a:r>
              <a:rPr kumimoji="1" lang="ko-KR" altLang="en-US" sz="12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쿠키 하우스 제외 최대 </a:t>
            </a:r>
            <a:r>
              <a:rPr kumimoji="1" lang="en-US" altLang="ko-KR" sz="12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2</a:t>
            </a:r>
            <a:r>
              <a:rPr kumimoji="1" lang="ko-KR" altLang="en-US" sz="12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개만 건설 가능</a:t>
            </a:r>
            <a:endParaRPr kumimoji="1" lang="en-US" altLang="ko-KR" sz="12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n-ea"/>
              <a:cs typeface="Arial" panose="020B0604020202020204" pitchFamily="34" charset="0"/>
            </a:endParaRPr>
          </a:p>
          <a:p>
            <a:pPr marL="171450" indent="-171450" defTabSz="912813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생산 건물을 </a:t>
            </a:r>
            <a:r>
              <a:rPr kumimoji="1" lang="ko-KR" altLang="en-US" sz="12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레벨업하면</a:t>
            </a: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 </a:t>
            </a:r>
            <a:r>
              <a:rPr kumimoji="1" lang="ko-KR" altLang="en-US" sz="12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+mn-ea"/>
                <a:cs typeface="Arial" panose="020B0604020202020204" pitchFamily="34" charset="0"/>
              </a:rPr>
              <a:t>상위 아이템 제작 가능</a:t>
            </a:r>
            <a:endParaRPr kumimoji="1" lang="en-US" altLang="ko-KR" sz="12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FF0000"/>
              </a:solidFill>
              <a:latin typeface="+mn-ea"/>
              <a:cs typeface="Arial" panose="020B0604020202020204" pitchFamily="34" charset="0"/>
            </a:endParaRPr>
          </a:p>
          <a:p>
            <a:pPr marL="171450" indent="-171450" defTabSz="912813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제작 재료 생산 건물의 경우 </a:t>
            </a:r>
            <a:r>
              <a:rPr kumimoji="1" lang="ko-KR" altLang="en-US" sz="12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레벨업</a:t>
            </a: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 시 </a:t>
            </a:r>
            <a:r>
              <a:rPr kumimoji="1" lang="en-US" altLang="ko-KR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1</a:t>
            </a: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회 생산량 증가</a:t>
            </a:r>
            <a:endParaRPr kumimoji="1" lang="en-US" altLang="ko-KR" sz="12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Arial" panose="020B0604020202020204" pitchFamily="34" charset="0"/>
            </a:endParaRPr>
          </a:p>
          <a:p>
            <a:pPr marL="171450" indent="-171450" defTabSz="912813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쿠키 하우스의 경우 전용 스킨 적용 가능</a:t>
            </a:r>
            <a:endParaRPr kumimoji="1" lang="en-US" altLang="ko-KR" sz="12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Arial" panose="020B0604020202020204" pitchFamily="34" charset="0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4CFACD59-2338-4AC1-9ADF-38FFEA9D5F48}"/>
              </a:ext>
            </a:extLst>
          </p:cNvPr>
          <p:cNvCxnSpPr/>
          <p:nvPr/>
        </p:nvCxnSpPr>
        <p:spPr>
          <a:xfrm>
            <a:off x="10727226" y="208602"/>
            <a:ext cx="360000" cy="0"/>
          </a:xfrm>
          <a:prstGeom prst="line">
            <a:avLst/>
          </a:prstGeom>
          <a:ln w="76200" cap="rnd">
            <a:solidFill>
              <a:schemeClr val="bg2">
                <a:lumMod val="7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1757BEAC-BE6C-4181-9854-F6A48EBB6212}"/>
              </a:ext>
            </a:extLst>
          </p:cNvPr>
          <p:cNvCxnSpPr/>
          <p:nvPr/>
        </p:nvCxnSpPr>
        <p:spPr>
          <a:xfrm>
            <a:off x="11215752" y="211303"/>
            <a:ext cx="360000" cy="0"/>
          </a:xfrm>
          <a:prstGeom prst="line">
            <a:avLst/>
          </a:prstGeom>
          <a:ln w="76200" cap="rnd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377EAF17-A032-4A05-A270-1AB33C568AC4}"/>
              </a:ext>
            </a:extLst>
          </p:cNvPr>
          <p:cNvCxnSpPr/>
          <p:nvPr/>
        </p:nvCxnSpPr>
        <p:spPr>
          <a:xfrm>
            <a:off x="11703432" y="208602"/>
            <a:ext cx="360000" cy="0"/>
          </a:xfrm>
          <a:prstGeom prst="line">
            <a:avLst/>
          </a:prstGeom>
          <a:ln w="76200" cap="rnd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389A4DEE-375A-42E9-AF7F-DAD72C58C87E}"/>
              </a:ext>
            </a:extLst>
          </p:cNvPr>
          <p:cNvCxnSpPr/>
          <p:nvPr/>
        </p:nvCxnSpPr>
        <p:spPr>
          <a:xfrm>
            <a:off x="10247019" y="208602"/>
            <a:ext cx="360000" cy="0"/>
          </a:xfrm>
          <a:prstGeom prst="line">
            <a:avLst/>
          </a:prstGeom>
          <a:ln w="76200" cap="rnd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C3090C1-301F-4A28-885B-0CFD7A3B448B}"/>
              </a:ext>
            </a:extLst>
          </p:cNvPr>
          <p:cNvSpPr txBox="1"/>
          <p:nvPr/>
        </p:nvSpPr>
        <p:spPr>
          <a:xfrm>
            <a:off x="1035152" y="1486107"/>
            <a:ext cx="10087150" cy="660816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marL="285750" indent="-285750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Font typeface="맑은 고딕" panose="020B0503020000020004" pitchFamily="50" charset="-127"/>
              <a:buChar char="■"/>
              <a:defRPr/>
            </a:pP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itchFamily="50" charset="-127"/>
                <a:cs typeface="Arial" panose="020B0604020202020204" pitchFamily="34" charset="0"/>
              </a:rPr>
              <a:t>게임 내 제작 관련 아이템을 생산할 수 있는 생산 건물과 꾸미기 건물로 구분</a:t>
            </a:r>
            <a:endParaRPr kumimoji="1" lang="en-US" altLang="ko-KR" sz="14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맑은 고딕" pitchFamily="50" charset="-127"/>
              <a:cs typeface="Arial" panose="020B0604020202020204" pitchFamily="34" charset="0"/>
            </a:endParaRPr>
          </a:p>
          <a:p>
            <a:pPr marL="285750" indent="-285750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Font typeface="맑은 고딕" panose="020B0503020000020004" pitchFamily="50" charset="-127"/>
              <a:buChar char="■"/>
              <a:defRPr/>
            </a:pP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itchFamily="50" charset="-127"/>
                <a:cs typeface="Arial" panose="020B0604020202020204" pitchFamily="34" charset="0"/>
              </a:rPr>
              <a:t>꾸미기 건물은 순수 장식용 건물과 랜드마크로 다시 구분</a:t>
            </a:r>
            <a:endParaRPr kumimoji="1" lang="en-US" altLang="ko-KR" sz="14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2CCFEA7-F28F-48A6-8F23-92D0514FAC8A}"/>
              </a:ext>
            </a:extLst>
          </p:cNvPr>
          <p:cNvSpPr txBox="1"/>
          <p:nvPr/>
        </p:nvSpPr>
        <p:spPr>
          <a:xfrm>
            <a:off x="849761" y="285297"/>
            <a:ext cx="5884414" cy="646260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36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생산 시스템</a:t>
            </a:r>
            <a:r>
              <a:rPr kumimoji="1" lang="ko-KR" altLang="en-US" sz="20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 </a:t>
            </a:r>
            <a:r>
              <a:rPr kumimoji="1" lang="en-US" altLang="ko-KR" sz="20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| </a:t>
            </a:r>
            <a:r>
              <a:rPr kumimoji="1" lang="ko-KR" altLang="en-US" sz="20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건설</a:t>
            </a:r>
            <a:endParaRPr kumimoji="1" lang="en-US" altLang="ko-KR" sz="20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83279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>
            <a:extLst>
              <a:ext uri="{FF2B5EF4-FFF2-40B4-BE49-F238E27FC236}">
                <a16:creationId xmlns:a16="http://schemas.microsoft.com/office/drawing/2014/main" id="{21CA824E-B991-4E7F-B98F-A009E7F08D58}"/>
              </a:ext>
            </a:extLst>
          </p:cNvPr>
          <p:cNvSpPr/>
          <p:nvPr/>
        </p:nvSpPr>
        <p:spPr>
          <a:xfrm>
            <a:off x="1035152" y="2580785"/>
            <a:ext cx="9947173" cy="37805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F03F908-8ED2-470C-8931-D96C57AA95E1}"/>
              </a:ext>
            </a:extLst>
          </p:cNvPr>
          <p:cNvSpPr/>
          <p:nvPr/>
        </p:nvSpPr>
        <p:spPr>
          <a:xfrm>
            <a:off x="82555" y="254484"/>
            <a:ext cx="83869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000" dirty="0">
                <a:ln w="0"/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01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6E3F669-36CA-4208-A881-D46884483E67}"/>
              </a:ext>
            </a:extLst>
          </p:cNvPr>
          <p:cNvSpPr txBox="1"/>
          <p:nvPr/>
        </p:nvSpPr>
        <p:spPr>
          <a:xfrm>
            <a:off x="800010" y="1049237"/>
            <a:ext cx="2267040" cy="338484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defRPr/>
            </a:pPr>
            <a:r>
              <a:rPr kumimoji="1" lang="en-US" altLang="ko-KR" sz="16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j-lt"/>
                <a:cs typeface="Arial" panose="020B0604020202020204" pitchFamily="34" charset="0"/>
              </a:rPr>
              <a:t>3. </a:t>
            </a:r>
            <a:r>
              <a:rPr kumimoji="1" lang="ko-KR" altLang="en-US" sz="16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j-lt"/>
                <a:cs typeface="Arial" panose="020B0604020202020204" pitchFamily="34" charset="0"/>
              </a:rPr>
              <a:t>랜드마크</a:t>
            </a:r>
            <a:endParaRPr kumimoji="1" lang="en-US" altLang="ko-KR" sz="16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48E0A7C-9C14-4CD1-BB36-FC693010EC8F}"/>
              </a:ext>
            </a:extLst>
          </p:cNvPr>
          <p:cNvSpPr txBox="1"/>
          <p:nvPr/>
        </p:nvSpPr>
        <p:spPr>
          <a:xfrm>
            <a:off x="6008737" y="2944796"/>
            <a:ext cx="4269655" cy="1749319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marL="171450" indent="-171450" defTabSz="912813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각 생산 건물은 해당 건물의 최대 레벨까지 레벨 업 가능</a:t>
            </a:r>
            <a:endParaRPr kumimoji="1" lang="en-US" altLang="ko-KR" sz="12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n-ea"/>
              <a:cs typeface="Arial" panose="020B0604020202020204" pitchFamily="34" charset="0"/>
            </a:endParaRPr>
          </a:p>
          <a:p>
            <a:pPr marL="171450" indent="-171450" defTabSz="912813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생산 건물은 </a:t>
            </a:r>
            <a:r>
              <a:rPr kumimoji="1" lang="ko-KR" altLang="en-US" sz="12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쿠키 하우스 제외 최대 </a:t>
            </a:r>
            <a:r>
              <a:rPr kumimoji="1" lang="en-US" altLang="ko-KR" sz="12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2</a:t>
            </a:r>
            <a:r>
              <a:rPr kumimoji="1" lang="ko-KR" altLang="en-US" sz="12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개만 건설 가능</a:t>
            </a:r>
            <a:endParaRPr kumimoji="1" lang="en-US" altLang="ko-KR" sz="12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n-ea"/>
              <a:cs typeface="Arial" panose="020B0604020202020204" pitchFamily="34" charset="0"/>
            </a:endParaRPr>
          </a:p>
          <a:p>
            <a:pPr marL="171450" indent="-171450" defTabSz="912813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생산 건물을 </a:t>
            </a:r>
            <a:r>
              <a:rPr kumimoji="1" lang="ko-KR" altLang="en-US" sz="12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레벨업하면</a:t>
            </a: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 </a:t>
            </a:r>
            <a:r>
              <a:rPr kumimoji="1" lang="ko-KR" altLang="en-US" sz="12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+mn-ea"/>
                <a:cs typeface="Arial" panose="020B0604020202020204" pitchFamily="34" charset="0"/>
              </a:rPr>
              <a:t>상위 아이템 제작 가능</a:t>
            </a:r>
            <a:endParaRPr kumimoji="1" lang="en-US" altLang="ko-KR" sz="12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FF0000"/>
              </a:solidFill>
              <a:latin typeface="+mn-ea"/>
              <a:cs typeface="Arial" panose="020B0604020202020204" pitchFamily="34" charset="0"/>
            </a:endParaRPr>
          </a:p>
          <a:p>
            <a:pPr marL="171450" indent="-171450" defTabSz="912813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제작 재료 생산 건물의 경우 </a:t>
            </a:r>
            <a:r>
              <a:rPr kumimoji="1" lang="ko-KR" altLang="en-US" sz="12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레벨업</a:t>
            </a: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 시 </a:t>
            </a:r>
            <a:r>
              <a:rPr kumimoji="1" lang="en-US" altLang="ko-KR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1</a:t>
            </a: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회 생산량 증가</a:t>
            </a:r>
            <a:endParaRPr kumimoji="1" lang="en-US" altLang="ko-KR" sz="12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Arial" panose="020B0604020202020204" pitchFamily="34" charset="0"/>
            </a:endParaRPr>
          </a:p>
          <a:p>
            <a:pPr marL="171450" indent="-171450" defTabSz="912813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쿠키 하우스의 경우 전용 스킨 적용 가능</a:t>
            </a:r>
            <a:endParaRPr kumimoji="1" lang="en-US" altLang="ko-KR" sz="12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Arial" panose="020B0604020202020204" pitchFamily="34" charset="0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4CFACD59-2338-4AC1-9ADF-38FFEA9D5F48}"/>
              </a:ext>
            </a:extLst>
          </p:cNvPr>
          <p:cNvCxnSpPr/>
          <p:nvPr/>
        </p:nvCxnSpPr>
        <p:spPr>
          <a:xfrm>
            <a:off x="10727226" y="208602"/>
            <a:ext cx="360000" cy="0"/>
          </a:xfrm>
          <a:prstGeom prst="line">
            <a:avLst/>
          </a:prstGeom>
          <a:ln w="76200" cap="rnd">
            <a:solidFill>
              <a:schemeClr val="bg2">
                <a:lumMod val="7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1757BEAC-BE6C-4181-9854-F6A48EBB6212}"/>
              </a:ext>
            </a:extLst>
          </p:cNvPr>
          <p:cNvCxnSpPr/>
          <p:nvPr/>
        </p:nvCxnSpPr>
        <p:spPr>
          <a:xfrm>
            <a:off x="11215752" y="211303"/>
            <a:ext cx="360000" cy="0"/>
          </a:xfrm>
          <a:prstGeom prst="line">
            <a:avLst/>
          </a:prstGeom>
          <a:ln w="76200" cap="rnd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377EAF17-A032-4A05-A270-1AB33C568AC4}"/>
              </a:ext>
            </a:extLst>
          </p:cNvPr>
          <p:cNvCxnSpPr/>
          <p:nvPr/>
        </p:nvCxnSpPr>
        <p:spPr>
          <a:xfrm>
            <a:off x="11703432" y="208602"/>
            <a:ext cx="360000" cy="0"/>
          </a:xfrm>
          <a:prstGeom prst="line">
            <a:avLst/>
          </a:prstGeom>
          <a:ln w="76200" cap="rnd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389A4DEE-375A-42E9-AF7F-DAD72C58C87E}"/>
              </a:ext>
            </a:extLst>
          </p:cNvPr>
          <p:cNvCxnSpPr/>
          <p:nvPr/>
        </p:nvCxnSpPr>
        <p:spPr>
          <a:xfrm>
            <a:off x="10247019" y="208602"/>
            <a:ext cx="360000" cy="0"/>
          </a:xfrm>
          <a:prstGeom prst="line">
            <a:avLst/>
          </a:prstGeom>
          <a:ln w="76200" cap="rnd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C3090C1-301F-4A28-885B-0CFD7A3B448B}"/>
              </a:ext>
            </a:extLst>
          </p:cNvPr>
          <p:cNvSpPr txBox="1"/>
          <p:nvPr/>
        </p:nvSpPr>
        <p:spPr>
          <a:xfrm>
            <a:off x="1035152" y="1486107"/>
            <a:ext cx="10087150" cy="996292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marL="285750" indent="-285750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Font typeface="맑은 고딕" panose="020B0503020000020004" pitchFamily="50" charset="-127"/>
              <a:buChar char="■"/>
              <a:defRPr/>
            </a:pP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itchFamily="50" charset="-127"/>
                <a:cs typeface="Arial" panose="020B0604020202020204" pitchFamily="34" charset="0"/>
              </a:rPr>
              <a:t>아무 기능이 없는 꾸미기 건물들과 달리 쿠키들에게 건설 즉시 이로운 효과 부여</a:t>
            </a:r>
            <a:endParaRPr kumimoji="1" lang="en-US" altLang="ko-KR" sz="14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맑은 고딕" pitchFamily="50" charset="-127"/>
              <a:cs typeface="Arial" panose="020B0604020202020204" pitchFamily="34" charset="0"/>
            </a:endParaRPr>
          </a:p>
          <a:p>
            <a:pPr marL="285750" indent="-285750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Font typeface="맑은 고딕" panose="020B0503020000020004" pitchFamily="50" charset="-127"/>
              <a:buChar char="■"/>
              <a:defRPr/>
            </a:pP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itchFamily="50" charset="-127"/>
                <a:cs typeface="Arial" panose="020B0604020202020204" pitchFamily="34" charset="0"/>
              </a:rPr>
              <a:t>인연 버프</a:t>
            </a:r>
            <a:r>
              <a:rPr kumimoji="1" lang="en-US" altLang="ko-KR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itchFamily="50" charset="-127"/>
                <a:cs typeface="Arial" panose="020B0604020202020204" pitchFamily="34" charset="0"/>
              </a:rPr>
              <a:t>, </a:t>
            </a: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itchFamily="50" charset="-127"/>
                <a:cs typeface="Arial" panose="020B0604020202020204" pitchFamily="34" charset="0"/>
              </a:rPr>
              <a:t>스킨 인연 버프 등과 중첩 적용</a:t>
            </a:r>
            <a:endParaRPr kumimoji="1" lang="en-US" altLang="ko-KR" sz="14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맑은 고딕" pitchFamily="50" charset="-127"/>
              <a:cs typeface="Arial" panose="020B0604020202020204" pitchFamily="34" charset="0"/>
            </a:endParaRPr>
          </a:p>
          <a:p>
            <a:pPr marL="285750" indent="-285750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Font typeface="맑은 고딕" panose="020B0503020000020004" pitchFamily="50" charset="-127"/>
              <a:buChar char="■"/>
              <a:defRPr/>
            </a:pP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itchFamily="50" charset="-127"/>
                <a:cs typeface="Arial" panose="020B0604020202020204" pitchFamily="34" charset="0"/>
              </a:rPr>
              <a:t>생산 시간 감소</a:t>
            </a:r>
            <a:r>
              <a:rPr kumimoji="1" lang="en-US" altLang="ko-KR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itchFamily="50" charset="-127"/>
                <a:cs typeface="Arial" panose="020B0604020202020204" pitchFamily="34" charset="0"/>
              </a:rPr>
              <a:t>, </a:t>
            </a: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itchFamily="50" charset="-127"/>
                <a:cs typeface="Arial" panose="020B0604020202020204" pitchFamily="34" charset="0"/>
              </a:rPr>
              <a:t>쿠키 공격력 증가 등 다양한 효과 부여</a:t>
            </a:r>
            <a:endParaRPr kumimoji="1" lang="en-US" altLang="ko-KR" sz="14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2CCFEA7-F28F-48A6-8F23-92D0514FAC8A}"/>
              </a:ext>
            </a:extLst>
          </p:cNvPr>
          <p:cNvSpPr txBox="1"/>
          <p:nvPr/>
        </p:nvSpPr>
        <p:spPr>
          <a:xfrm>
            <a:off x="849761" y="285297"/>
            <a:ext cx="5884414" cy="646260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36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생산 시스템</a:t>
            </a:r>
            <a:r>
              <a:rPr kumimoji="1" lang="ko-KR" altLang="en-US" sz="20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 </a:t>
            </a:r>
            <a:r>
              <a:rPr kumimoji="1" lang="en-US" altLang="ko-KR" sz="20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| </a:t>
            </a:r>
            <a:r>
              <a:rPr kumimoji="1" lang="ko-KR" altLang="en-US" sz="20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건설</a:t>
            </a:r>
            <a:endParaRPr kumimoji="1" lang="en-US" altLang="ko-KR" sz="20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n-ea"/>
              <a:cs typeface="Arial" panose="020B0604020202020204" pitchFamily="34" charset="0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924CDE5C-D49A-41C6-BE00-D2905FE3FA7A}"/>
              </a:ext>
            </a:extLst>
          </p:cNvPr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2711" y="2944796"/>
            <a:ext cx="4269655" cy="2925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6631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2C3668B5-A9DB-4D4E-9480-54F90210FEC7}"/>
              </a:ext>
            </a:extLst>
          </p:cNvPr>
          <p:cNvSpPr/>
          <p:nvPr/>
        </p:nvSpPr>
        <p:spPr>
          <a:xfrm>
            <a:off x="1035152" y="2580785"/>
            <a:ext cx="9947173" cy="37805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F03F908-8ED2-470C-8931-D96C57AA95E1}"/>
              </a:ext>
            </a:extLst>
          </p:cNvPr>
          <p:cNvSpPr/>
          <p:nvPr/>
        </p:nvSpPr>
        <p:spPr>
          <a:xfrm>
            <a:off x="82555" y="254484"/>
            <a:ext cx="83869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000" dirty="0">
                <a:ln w="0"/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02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6E3F669-36CA-4208-A881-D46884483E67}"/>
              </a:ext>
            </a:extLst>
          </p:cNvPr>
          <p:cNvSpPr txBox="1"/>
          <p:nvPr/>
        </p:nvSpPr>
        <p:spPr>
          <a:xfrm>
            <a:off x="800010" y="1049237"/>
            <a:ext cx="2267040" cy="338484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defRPr/>
            </a:pPr>
            <a:r>
              <a:rPr kumimoji="1" lang="en-US" altLang="ko-KR" sz="16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kumimoji="1" lang="ko-KR" altLang="en-US" sz="16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j-lt"/>
                <a:cs typeface="Arial" panose="020B0604020202020204" pitchFamily="34" charset="0"/>
              </a:rPr>
              <a:t>생산 시스템</a:t>
            </a:r>
            <a:endParaRPr kumimoji="1" lang="en-US" altLang="ko-KR" sz="16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3B9B28B-7B2A-429F-889E-EB2F12F43E0A}"/>
              </a:ext>
            </a:extLst>
          </p:cNvPr>
          <p:cNvSpPr txBox="1"/>
          <p:nvPr/>
        </p:nvSpPr>
        <p:spPr>
          <a:xfrm>
            <a:off x="1035152" y="1486107"/>
            <a:ext cx="10540600" cy="996292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marL="285750" indent="-285750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Font typeface="맑은 고딕" panose="020B0503020000020004" pitchFamily="50" charset="-127"/>
              <a:buChar char="■"/>
              <a:defRPr/>
            </a:pP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생산 건물에서 생산한 아이템으로 다른 아이템을 제작 가능</a:t>
            </a:r>
            <a:endParaRPr kumimoji="1" lang="en-US" altLang="ko-KR" sz="14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  <a:p>
            <a:pPr marL="285750" indent="-285750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Font typeface="맑은 고딕" panose="020B0503020000020004" pitchFamily="50" charset="-127"/>
              <a:buChar char="■"/>
              <a:defRPr/>
            </a:pP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생산한 아이템으로 월드 모험에서 장애물을 돌파하거나</a:t>
            </a:r>
            <a:r>
              <a:rPr kumimoji="1" lang="en-US" altLang="ko-KR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, </a:t>
            </a: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왕국 영역을 확장하는 등 다양한 곳에 사용</a:t>
            </a:r>
            <a:endParaRPr kumimoji="1" lang="en-US" altLang="ko-KR" sz="14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  <a:p>
            <a:pPr marL="285750" indent="-285750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Font typeface="맑은 고딕" panose="020B0503020000020004" pitchFamily="50" charset="-127"/>
              <a:buChar char="■"/>
              <a:defRPr/>
            </a:pPr>
            <a:r>
              <a:rPr kumimoji="1" lang="en-US" altLang="ko-KR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1</a:t>
            </a: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종의 아이템을 생산하는 데 최대 </a:t>
            </a:r>
            <a:r>
              <a:rPr kumimoji="1" lang="en-US" altLang="ko-KR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2</a:t>
            </a: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종류의 재료가 소모되며 제작으로 생성한 아이템은 다른 제작 아이템의 재료가 되기도 함</a:t>
            </a:r>
            <a:endParaRPr kumimoji="1" lang="en-US" altLang="ko-KR" sz="14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621914E8-3393-4158-9188-C539BDE5679B}"/>
              </a:ext>
            </a:extLst>
          </p:cNvPr>
          <p:cNvCxnSpPr/>
          <p:nvPr/>
        </p:nvCxnSpPr>
        <p:spPr>
          <a:xfrm>
            <a:off x="10727226" y="208602"/>
            <a:ext cx="360000" cy="0"/>
          </a:xfrm>
          <a:prstGeom prst="line">
            <a:avLst/>
          </a:prstGeom>
          <a:ln w="76200" cap="rnd">
            <a:solidFill>
              <a:schemeClr val="bg2">
                <a:lumMod val="7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E58B3357-334D-4B22-9907-FD51E7F3EAEC}"/>
              </a:ext>
            </a:extLst>
          </p:cNvPr>
          <p:cNvCxnSpPr/>
          <p:nvPr/>
        </p:nvCxnSpPr>
        <p:spPr>
          <a:xfrm>
            <a:off x="11215752" y="211303"/>
            <a:ext cx="360000" cy="0"/>
          </a:xfrm>
          <a:prstGeom prst="line">
            <a:avLst/>
          </a:prstGeom>
          <a:ln w="76200" cap="rnd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DAC244CE-62E8-4DAF-A36D-710D6E801C5B}"/>
              </a:ext>
            </a:extLst>
          </p:cNvPr>
          <p:cNvCxnSpPr/>
          <p:nvPr/>
        </p:nvCxnSpPr>
        <p:spPr>
          <a:xfrm>
            <a:off x="11703432" y="208602"/>
            <a:ext cx="360000" cy="0"/>
          </a:xfrm>
          <a:prstGeom prst="line">
            <a:avLst/>
          </a:prstGeom>
          <a:ln w="76200" cap="rnd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65AC7C11-B7DC-4357-8C67-E7E9F7472C6D}"/>
              </a:ext>
            </a:extLst>
          </p:cNvPr>
          <p:cNvCxnSpPr/>
          <p:nvPr/>
        </p:nvCxnSpPr>
        <p:spPr>
          <a:xfrm>
            <a:off x="10247019" y="208602"/>
            <a:ext cx="360000" cy="0"/>
          </a:xfrm>
          <a:prstGeom prst="line">
            <a:avLst/>
          </a:prstGeom>
          <a:ln w="76200" cap="rnd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DF7B453A-1DBA-4188-9851-0E70C35D9F2C}"/>
              </a:ext>
            </a:extLst>
          </p:cNvPr>
          <p:cNvSpPr txBox="1"/>
          <p:nvPr/>
        </p:nvSpPr>
        <p:spPr>
          <a:xfrm>
            <a:off x="849761" y="285297"/>
            <a:ext cx="5884414" cy="646260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36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생산 시스템</a:t>
            </a:r>
            <a:r>
              <a:rPr kumimoji="1" lang="ko-KR" altLang="en-US" sz="20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 </a:t>
            </a:r>
            <a:r>
              <a:rPr kumimoji="1" lang="en-US" altLang="ko-KR" sz="20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| </a:t>
            </a:r>
            <a:r>
              <a:rPr kumimoji="1" lang="ko-KR" altLang="en-US" sz="20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생산</a:t>
            </a:r>
            <a:endParaRPr kumimoji="1" lang="en-US" altLang="ko-KR" sz="20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n-ea"/>
              <a:cs typeface="Arial" panose="020B0604020202020204" pitchFamily="34" charset="0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8E79F83A-15E4-4A26-AD38-36EB040CBDDF}"/>
              </a:ext>
            </a:extLst>
          </p:cNvPr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8025" y="2903713"/>
            <a:ext cx="4420799" cy="2750805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020AC5FC-71FB-456B-BC5C-985A58E6CA6E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5085" y="2903713"/>
            <a:ext cx="4420800" cy="2750805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DAA0733D-8CAC-47B8-9CC8-6DE3EB72678D}"/>
              </a:ext>
            </a:extLst>
          </p:cNvPr>
          <p:cNvSpPr txBox="1"/>
          <p:nvPr/>
        </p:nvSpPr>
        <p:spPr>
          <a:xfrm>
            <a:off x="1398025" y="5810672"/>
            <a:ext cx="9203634" cy="333547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marL="171450" indent="-171450" defTabSz="912813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각 아이템마다 제작 소요 시간이 다르며 크리스탈 등의 아이템을 사용하여 시간을 단축할 수 있음</a:t>
            </a:r>
            <a:endParaRPr kumimoji="1" lang="en-US" altLang="ko-KR" sz="12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69945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879DB34A-29C7-4316-BCDF-E98B5EA7B7B5}"/>
              </a:ext>
            </a:extLst>
          </p:cNvPr>
          <p:cNvSpPr/>
          <p:nvPr/>
        </p:nvSpPr>
        <p:spPr>
          <a:xfrm>
            <a:off x="4497532" y="2737301"/>
            <a:ext cx="3162390" cy="35777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F14ECB16-E6B5-4C0F-BA12-1E2B1EEAECBF}"/>
              </a:ext>
            </a:extLst>
          </p:cNvPr>
          <p:cNvSpPr/>
          <p:nvPr/>
        </p:nvSpPr>
        <p:spPr>
          <a:xfrm>
            <a:off x="1035152" y="2737302"/>
            <a:ext cx="3162390" cy="35777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F03F908-8ED2-470C-8931-D96C57AA95E1}"/>
              </a:ext>
            </a:extLst>
          </p:cNvPr>
          <p:cNvSpPr/>
          <p:nvPr/>
        </p:nvSpPr>
        <p:spPr>
          <a:xfrm>
            <a:off x="82555" y="254484"/>
            <a:ext cx="83869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000" dirty="0">
                <a:ln w="0"/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03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6E3F669-36CA-4208-A881-D46884483E67}"/>
              </a:ext>
            </a:extLst>
          </p:cNvPr>
          <p:cNvSpPr txBox="1"/>
          <p:nvPr/>
        </p:nvSpPr>
        <p:spPr>
          <a:xfrm>
            <a:off x="800010" y="1049237"/>
            <a:ext cx="2267040" cy="338484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defRPr/>
            </a:pPr>
            <a:r>
              <a:rPr kumimoji="1" lang="en-US" altLang="ko-KR" sz="16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kumimoji="1" lang="ko-KR" altLang="en-US" sz="16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j-lt"/>
                <a:cs typeface="Arial" panose="020B0604020202020204" pitchFamily="34" charset="0"/>
              </a:rPr>
              <a:t>교역 시스템</a:t>
            </a:r>
            <a:endParaRPr kumimoji="1" lang="en-US" altLang="ko-KR" sz="16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3B9B28B-7B2A-429F-889E-EB2F12F43E0A}"/>
              </a:ext>
            </a:extLst>
          </p:cNvPr>
          <p:cNvSpPr txBox="1"/>
          <p:nvPr/>
        </p:nvSpPr>
        <p:spPr>
          <a:xfrm>
            <a:off x="1035152" y="1486107"/>
            <a:ext cx="10540600" cy="660816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marL="285750" indent="-285750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Font typeface="맑은 고딕" panose="020B0503020000020004" pitchFamily="50" charset="-127"/>
              <a:buChar char="■"/>
              <a:defRPr/>
            </a:pP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맑은 고딕" pitchFamily="50" charset="-127"/>
                <a:cs typeface="Arial" panose="020B0604020202020204" pitchFamily="34" charset="0"/>
              </a:rPr>
              <a:t>타 수집형 </a:t>
            </a:r>
            <a:r>
              <a:rPr kumimoji="1" lang="en-US" altLang="ko-KR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맑은 고딕" pitchFamily="50" charset="-127"/>
                <a:cs typeface="Arial" panose="020B0604020202020204" pitchFamily="34" charset="0"/>
              </a:rPr>
              <a:t>RPG</a:t>
            </a: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맑은 고딕" pitchFamily="50" charset="-127"/>
                <a:cs typeface="Arial" panose="020B0604020202020204" pitchFamily="34" charset="0"/>
              </a:rPr>
              <a:t>와 가장 차별화된 요소</a:t>
            </a:r>
            <a:endParaRPr kumimoji="1" lang="en-US" altLang="ko-KR" sz="14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FF0000"/>
              </a:solidFill>
              <a:latin typeface="맑은 고딕" pitchFamily="50" charset="-127"/>
              <a:cs typeface="Arial" panose="020B0604020202020204" pitchFamily="34" charset="0"/>
            </a:endParaRPr>
          </a:p>
          <a:p>
            <a:pPr marL="285750" indent="-285750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Font typeface="맑은 고딕" panose="020B0503020000020004" pitchFamily="50" charset="-127"/>
              <a:buChar char="■"/>
              <a:defRPr/>
            </a:pP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소원나무 콘텐츠</a:t>
            </a:r>
            <a:r>
              <a:rPr kumimoji="1" lang="en-US" altLang="ko-KR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, </a:t>
            </a:r>
            <a:r>
              <a:rPr kumimoji="1" lang="ko-KR" altLang="en-US" sz="1400" b="1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곰젤리</a:t>
            </a: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 열차 등을 활용하여 게임 내 필요한 코인과 희귀 건축 재료 수급</a:t>
            </a:r>
            <a:endParaRPr kumimoji="1" lang="en-US" altLang="ko-KR" sz="14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C910C4E-FD72-4DDA-9CE2-16B994B1B1BF}"/>
              </a:ext>
            </a:extLst>
          </p:cNvPr>
          <p:cNvSpPr txBox="1"/>
          <p:nvPr/>
        </p:nvSpPr>
        <p:spPr>
          <a:xfrm>
            <a:off x="1123449" y="4921375"/>
            <a:ext cx="3074093" cy="1395376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marL="171450" indent="-171450" defTabSz="912813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제작 아이템으로 코인</a:t>
            </a:r>
            <a:r>
              <a:rPr kumimoji="1" lang="en-US" altLang="ko-KR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,</a:t>
            </a: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 경험치 수급</a:t>
            </a:r>
            <a:endParaRPr kumimoji="1" lang="en-US" altLang="ko-KR" sz="12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n-ea"/>
              <a:cs typeface="Arial" panose="020B0604020202020204" pitchFamily="34" charset="0"/>
            </a:endParaRPr>
          </a:p>
          <a:p>
            <a:pPr marL="171450" indent="-171450" defTabSz="912813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en-US" altLang="ko-KR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1</a:t>
            </a: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일 횟수 제한 없음</a:t>
            </a:r>
            <a:endParaRPr kumimoji="1" lang="en-US" altLang="ko-KR" sz="12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n-ea"/>
              <a:cs typeface="Arial" panose="020B0604020202020204" pitchFamily="34" charset="0"/>
            </a:endParaRPr>
          </a:p>
          <a:p>
            <a:pPr marL="171450" indent="-171450" defTabSz="912813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en-US" altLang="ko-KR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10, 20, 30</a:t>
            </a: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회 완료 시 희귀 재료 획득</a:t>
            </a:r>
            <a:endParaRPr kumimoji="1" lang="en-US" altLang="ko-KR" sz="12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n-ea"/>
              <a:cs typeface="Arial" panose="020B0604020202020204" pitchFamily="34" charset="0"/>
            </a:endParaRPr>
          </a:p>
          <a:p>
            <a:pPr marL="171450" indent="-171450" defTabSz="912813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각 소원은 교체 가능 </a:t>
            </a:r>
            <a:r>
              <a:rPr kumimoji="1" lang="en-US" altLang="ko-KR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(10</a:t>
            </a: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분 </a:t>
            </a:r>
            <a:r>
              <a:rPr kumimoji="1" lang="ko-KR" altLang="en-US" sz="12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쿨타임</a:t>
            </a:r>
            <a:r>
              <a:rPr kumimoji="1" lang="en-US" altLang="ko-KR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CAC21B3-DAC7-4C0A-B711-9DBD372344BD}"/>
              </a:ext>
            </a:extLst>
          </p:cNvPr>
          <p:cNvSpPr txBox="1"/>
          <p:nvPr/>
        </p:nvSpPr>
        <p:spPr>
          <a:xfrm>
            <a:off x="4585828" y="4921375"/>
            <a:ext cx="3074094" cy="1395376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marL="171450" indent="-171450" defTabSz="912813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sz="12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곰젤리</a:t>
            </a: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 열차에 생산한 아이템 납품</a:t>
            </a:r>
            <a:endParaRPr kumimoji="1" lang="en-US" altLang="ko-KR" sz="12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n-ea"/>
              <a:cs typeface="Arial" panose="020B0604020202020204" pitchFamily="34" charset="0"/>
            </a:endParaRPr>
          </a:p>
          <a:p>
            <a:pPr marL="171450" indent="-171450" defTabSz="912813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en-US" altLang="ko-KR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1</a:t>
            </a: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회에 </a:t>
            </a:r>
            <a:r>
              <a:rPr kumimoji="1" lang="en-US" altLang="ko-KR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3~5</a:t>
            </a: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종의 아이템 납품</a:t>
            </a:r>
            <a:endParaRPr kumimoji="1" lang="en-US" altLang="ko-KR" sz="12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n-ea"/>
              <a:cs typeface="Arial" panose="020B0604020202020204" pitchFamily="34" charset="0"/>
            </a:endParaRPr>
          </a:p>
          <a:p>
            <a:pPr marL="171450" indent="-171450" defTabSz="912813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일정 시간 경과 후 크리스탈 등 수급</a:t>
            </a:r>
            <a:endParaRPr kumimoji="1" lang="en-US" altLang="ko-KR" sz="12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n-ea"/>
              <a:cs typeface="Arial" panose="020B0604020202020204" pitchFamily="34" charset="0"/>
            </a:endParaRPr>
          </a:p>
          <a:p>
            <a:pPr marL="171450" indent="-171450" defTabSz="912813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sz="12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곰젤리</a:t>
            </a: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 열차는 최대 </a:t>
            </a:r>
            <a:r>
              <a:rPr kumimoji="1" lang="en-US" altLang="ko-KR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3</a:t>
            </a: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개까지 운용</a:t>
            </a:r>
            <a:endParaRPr kumimoji="1" lang="en-US" altLang="ko-KR" sz="12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n-ea"/>
              <a:cs typeface="Arial" panose="020B060402020202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3F7CD3E-D681-49C6-BF9E-8B5F68B8E3E3}"/>
              </a:ext>
            </a:extLst>
          </p:cNvPr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347" y="3223724"/>
            <a:ext cx="2592000" cy="1440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F3C10E3-A5E2-41E5-AD31-164140B7935C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2727" y="3200338"/>
            <a:ext cx="2592000" cy="14400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78D1B49-482D-432D-9E07-0688F8E72730}"/>
              </a:ext>
            </a:extLst>
          </p:cNvPr>
          <p:cNvSpPr txBox="1"/>
          <p:nvPr/>
        </p:nvSpPr>
        <p:spPr>
          <a:xfrm>
            <a:off x="2082884" y="2806151"/>
            <a:ext cx="1066926" cy="325339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algn="ctr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defRPr/>
            </a:pP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itchFamily="50" charset="-127"/>
                <a:cs typeface="Arial" panose="020B0604020202020204" pitchFamily="34" charset="0"/>
              </a:rPr>
              <a:t>소원나무</a:t>
            </a:r>
            <a:endParaRPr kumimoji="1" lang="en-US" altLang="ko-KR" sz="14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28904D1-2C25-4B9B-8A10-ABD868242C43}"/>
              </a:ext>
            </a:extLst>
          </p:cNvPr>
          <p:cNvSpPr txBox="1"/>
          <p:nvPr/>
        </p:nvSpPr>
        <p:spPr>
          <a:xfrm>
            <a:off x="5660691" y="2806150"/>
            <a:ext cx="1159430" cy="325339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algn="ctr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defRPr/>
            </a:pPr>
            <a:r>
              <a:rPr kumimoji="1" lang="ko-KR" altLang="en-US" sz="1400" b="1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itchFamily="50" charset="-127"/>
                <a:cs typeface="Arial" panose="020B0604020202020204" pitchFamily="34" charset="0"/>
              </a:rPr>
              <a:t>곰젤리</a:t>
            </a: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itchFamily="50" charset="-127"/>
                <a:cs typeface="Arial" panose="020B0604020202020204" pitchFamily="34" charset="0"/>
              </a:rPr>
              <a:t> 열차</a:t>
            </a:r>
            <a:endParaRPr kumimoji="1" lang="en-US" altLang="ko-KR" sz="14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60CE4A0B-562F-4A7A-BFF2-CC8EC2BD8126}"/>
              </a:ext>
            </a:extLst>
          </p:cNvPr>
          <p:cNvCxnSpPr/>
          <p:nvPr/>
        </p:nvCxnSpPr>
        <p:spPr>
          <a:xfrm>
            <a:off x="10727226" y="208602"/>
            <a:ext cx="360000" cy="0"/>
          </a:xfrm>
          <a:prstGeom prst="line">
            <a:avLst/>
          </a:prstGeom>
          <a:ln w="76200" cap="rnd">
            <a:solidFill>
              <a:schemeClr val="bg2">
                <a:lumMod val="7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A3937DB2-0621-4741-9B84-0A3FECBFF738}"/>
              </a:ext>
            </a:extLst>
          </p:cNvPr>
          <p:cNvCxnSpPr/>
          <p:nvPr/>
        </p:nvCxnSpPr>
        <p:spPr>
          <a:xfrm>
            <a:off x="11215752" y="211303"/>
            <a:ext cx="360000" cy="0"/>
          </a:xfrm>
          <a:prstGeom prst="line">
            <a:avLst/>
          </a:prstGeom>
          <a:ln w="76200" cap="rnd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CECB9EAF-E3A6-4D03-BAC6-438FE1759897}"/>
              </a:ext>
            </a:extLst>
          </p:cNvPr>
          <p:cNvCxnSpPr/>
          <p:nvPr/>
        </p:nvCxnSpPr>
        <p:spPr>
          <a:xfrm>
            <a:off x="11703432" y="208602"/>
            <a:ext cx="360000" cy="0"/>
          </a:xfrm>
          <a:prstGeom prst="line">
            <a:avLst/>
          </a:prstGeom>
          <a:ln w="76200" cap="rnd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234AB737-B4BC-4480-98C5-225A46EE08A9}"/>
              </a:ext>
            </a:extLst>
          </p:cNvPr>
          <p:cNvCxnSpPr/>
          <p:nvPr/>
        </p:nvCxnSpPr>
        <p:spPr>
          <a:xfrm>
            <a:off x="10247019" y="208602"/>
            <a:ext cx="360000" cy="0"/>
          </a:xfrm>
          <a:prstGeom prst="line">
            <a:avLst/>
          </a:prstGeom>
          <a:ln w="76200" cap="rnd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7856223-E307-4538-AF4E-99ED52CD5EAB}"/>
              </a:ext>
            </a:extLst>
          </p:cNvPr>
          <p:cNvSpPr/>
          <p:nvPr/>
        </p:nvSpPr>
        <p:spPr>
          <a:xfrm>
            <a:off x="7959912" y="2737300"/>
            <a:ext cx="3162390" cy="357776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832DBC0-1B0F-4D7E-BDA1-4A0FC98ADA59}"/>
              </a:ext>
            </a:extLst>
          </p:cNvPr>
          <p:cNvSpPr txBox="1"/>
          <p:nvPr/>
        </p:nvSpPr>
        <p:spPr>
          <a:xfrm>
            <a:off x="9081274" y="2806149"/>
            <a:ext cx="1165745" cy="325340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algn="ctr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defRPr/>
            </a:pP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itchFamily="50" charset="-127"/>
                <a:cs typeface="Arial" panose="020B0604020202020204" pitchFamily="34" charset="0"/>
              </a:rPr>
              <a:t>해변 </a:t>
            </a:r>
            <a:r>
              <a:rPr kumimoji="1" lang="ko-KR" altLang="en-US" sz="1400" b="1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itchFamily="50" charset="-127"/>
                <a:cs typeface="Arial" panose="020B0604020202020204" pitchFamily="34" charset="0"/>
              </a:rPr>
              <a:t>교역소</a:t>
            </a:r>
            <a:endParaRPr kumimoji="1" lang="en-US" altLang="ko-KR" sz="14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71CEB2F-4769-416D-8685-E773663B9DEE}"/>
              </a:ext>
            </a:extLst>
          </p:cNvPr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5226" y="3223724"/>
            <a:ext cx="2592000" cy="14400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DDBB3D86-B751-4DFC-B611-97FC1834B3E1}"/>
              </a:ext>
            </a:extLst>
          </p:cNvPr>
          <p:cNvSpPr txBox="1"/>
          <p:nvPr/>
        </p:nvSpPr>
        <p:spPr>
          <a:xfrm>
            <a:off x="7994458" y="4919691"/>
            <a:ext cx="3074093" cy="1041433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marL="171450" indent="-171450" defTabSz="912813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왕국 내에서 생산한 아이템 교환</a:t>
            </a:r>
            <a:endParaRPr kumimoji="1" lang="en-US" altLang="ko-KR" sz="12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n-ea"/>
              <a:cs typeface="Arial" panose="020B0604020202020204" pitchFamily="34" charset="0"/>
            </a:endParaRPr>
          </a:p>
          <a:p>
            <a:pPr marL="171450" indent="-171450" defTabSz="912813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희귀 건축 재료 등 다양한 아이템 판매</a:t>
            </a:r>
            <a:endParaRPr kumimoji="1" lang="en-US" altLang="ko-KR" sz="12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n-ea"/>
              <a:cs typeface="Arial" panose="020B0604020202020204" pitchFamily="34" charset="0"/>
            </a:endParaRPr>
          </a:p>
          <a:p>
            <a:pPr marL="171450" indent="-171450" defTabSz="912813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유저가 원할 때 판매 리스트 갱신 가능</a:t>
            </a:r>
            <a:endParaRPr kumimoji="1" lang="en-US" altLang="ko-KR" sz="12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83AD556-00C7-42DC-B8C2-4069882CF227}"/>
              </a:ext>
            </a:extLst>
          </p:cNvPr>
          <p:cNvSpPr txBox="1"/>
          <p:nvPr/>
        </p:nvSpPr>
        <p:spPr>
          <a:xfrm>
            <a:off x="849761" y="285297"/>
            <a:ext cx="5884414" cy="646260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36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생산 시스템</a:t>
            </a:r>
            <a:r>
              <a:rPr kumimoji="1" lang="ko-KR" altLang="en-US" sz="20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 </a:t>
            </a:r>
            <a:r>
              <a:rPr kumimoji="1" lang="en-US" altLang="ko-KR" sz="20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| </a:t>
            </a:r>
            <a:r>
              <a:rPr kumimoji="1" lang="ko-KR" altLang="en-US" sz="20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교역</a:t>
            </a:r>
            <a:endParaRPr kumimoji="1" lang="en-US" altLang="ko-KR" sz="20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01361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Box 36">
            <a:extLst>
              <a:ext uri="{FF2B5EF4-FFF2-40B4-BE49-F238E27FC236}">
                <a16:creationId xmlns:a16="http://schemas.microsoft.com/office/drawing/2014/main" id="{59BDD732-21B5-44F3-BD47-5911776D3C0A}"/>
              </a:ext>
            </a:extLst>
          </p:cNvPr>
          <p:cNvSpPr txBox="1"/>
          <p:nvPr/>
        </p:nvSpPr>
        <p:spPr>
          <a:xfrm>
            <a:off x="849761" y="285297"/>
            <a:ext cx="5884414" cy="646260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36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개선 사항</a:t>
            </a:r>
            <a:r>
              <a:rPr kumimoji="1" lang="ko-KR" altLang="en-US" sz="20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 </a:t>
            </a:r>
            <a:r>
              <a:rPr kumimoji="1" lang="en-US" altLang="ko-KR" sz="20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| </a:t>
            </a:r>
            <a:r>
              <a:rPr kumimoji="1" lang="ko-KR" altLang="en-US" sz="20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개선 리포트</a:t>
            </a:r>
            <a:endParaRPr kumimoji="1" lang="en-US" altLang="ko-KR" sz="20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F03F908-8ED2-470C-8931-D96C57AA95E1}"/>
              </a:ext>
            </a:extLst>
          </p:cNvPr>
          <p:cNvSpPr/>
          <p:nvPr/>
        </p:nvSpPr>
        <p:spPr>
          <a:xfrm>
            <a:off x="82555" y="254484"/>
            <a:ext cx="83869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000" dirty="0">
                <a:ln w="0"/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04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6E3F669-36CA-4208-A881-D46884483E67}"/>
              </a:ext>
            </a:extLst>
          </p:cNvPr>
          <p:cNvSpPr txBox="1"/>
          <p:nvPr/>
        </p:nvSpPr>
        <p:spPr>
          <a:xfrm>
            <a:off x="800010" y="1049238"/>
            <a:ext cx="2467065" cy="338484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defRPr/>
            </a:pPr>
            <a:r>
              <a:rPr kumimoji="1" lang="en-US" altLang="ko-KR" sz="16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kumimoji="1" lang="ko-KR" altLang="en-US" sz="16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j-lt"/>
                <a:cs typeface="Arial" panose="020B0604020202020204" pitchFamily="34" charset="0"/>
              </a:rPr>
              <a:t>개선사항 리포트</a:t>
            </a:r>
            <a:endParaRPr kumimoji="1" lang="en-US" altLang="ko-KR" sz="16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3B9B28B-7B2A-429F-889E-EB2F12F43E0A}"/>
              </a:ext>
            </a:extLst>
          </p:cNvPr>
          <p:cNvSpPr txBox="1"/>
          <p:nvPr/>
        </p:nvSpPr>
        <p:spPr>
          <a:xfrm>
            <a:off x="1035152" y="1486107"/>
            <a:ext cx="4143135" cy="325339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marL="285750" indent="-285750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Font typeface="맑은 고딕" panose="020B0503020000020004" pitchFamily="50" charset="-127"/>
              <a:buChar char="■"/>
              <a:defRPr/>
            </a:pPr>
            <a:r>
              <a:rPr kumimoji="1" lang="en-US" altLang="ko-KR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2.7.201</a:t>
            </a: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빌드에서 현재 가장 많이 제보 된 버그</a:t>
            </a:r>
            <a:endParaRPr kumimoji="1" lang="en-US" altLang="ko-KR" sz="14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092AA151-47E2-4949-9960-DB43B273865B}"/>
              </a:ext>
            </a:extLst>
          </p:cNvPr>
          <p:cNvCxnSpPr/>
          <p:nvPr/>
        </p:nvCxnSpPr>
        <p:spPr>
          <a:xfrm>
            <a:off x="10727226" y="208602"/>
            <a:ext cx="360000" cy="0"/>
          </a:xfrm>
          <a:prstGeom prst="line">
            <a:avLst/>
          </a:prstGeom>
          <a:ln w="76200" cap="rnd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8811533A-2EC9-4EF5-8F7D-8C838626EDD3}"/>
              </a:ext>
            </a:extLst>
          </p:cNvPr>
          <p:cNvCxnSpPr/>
          <p:nvPr/>
        </p:nvCxnSpPr>
        <p:spPr>
          <a:xfrm>
            <a:off x="11215752" y="211303"/>
            <a:ext cx="360000" cy="0"/>
          </a:xfrm>
          <a:prstGeom prst="line">
            <a:avLst/>
          </a:prstGeom>
          <a:ln w="76200" cap="rnd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920A0E88-08AD-4922-8FDE-0E2F5233EA66}"/>
              </a:ext>
            </a:extLst>
          </p:cNvPr>
          <p:cNvCxnSpPr/>
          <p:nvPr/>
        </p:nvCxnSpPr>
        <p:spPr>
          <a:xfrm>
            <a:off x="11703432" y="208602"/>
            <a:ext cx="360000" cy="0"/>
          </a:xfrm>
          <a:prstGeom prst="line">
            <a:avLst/>
          </a:prstGeom>
          <a:ln w="76200" cap="rnd">
            <a:solidFill>
              <a:schemeClr val="bg2">
                <a:lumMod val="7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CE4EDA36-B0C0-4711-8592-CC59C5B2669E}"/>
              </a:ext>
            </a:extLst>
          </p:cNvPr>
          <p:cNvCxnSpPr/>
          <p:nvPr/>
        </p:nvCxnSpPr>
        <p:spPr>
          <a:xfrm>
            <a:off x="10247019" y="208602"/>
            <a:ext cx="360000" cy="0"/>
          </a:xfrm>
          <a:prstGeom prst="line">
            <a:avLst/>
          </a:prstGeom>
          <a:ln w="76200" cap="rnd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표 3">
            <a:extLst>
              <a:ext uri="{FF2B5EF4-FFF2-40B4-BE49-F238E27FC236}">
                <a16:creationId xmlns:a16="http://schemas.microsoft.com/office/drawing/2014/main" id="{20F4189E-45C4-4651-BC0B-A2799BE3BA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4679828"/>
              </p:ext>
            </p:extLst>
          </p:nvPr>
        </p:nvGraphicFramePr>
        <p:xfrm>
          <a:off x="1268864" y="2027918"/>
          <a:ext cx="9741992" cy="335076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72212">
                  <a:extLst>
                    <a:ext uri="{9D8B030D-6E8A-4147-A177-3AD203B41FA5}">
                      <a16:colId xmlns:a16="http://schemas.microsoft.com/office/drawing/2014/main" val="2615402791"/>
                    </a:ext>
                  </a:extLst>
                </a:gridCol>
                <a:gridCol w="1256210">
                  <a:extLst>
                    <a:ext uri="{9D8B030D-6E8A-4147-A177-3AD203B41FA5}">
                      <a16:colId xmlns:a16="http://schemas.microsoft.com/office/drawing/2014/main" val="216721162"/>
                    </a:ext>
                  </a:extLst>
                </a:gridCol>
                <a:gridCol w="993410">
                  <a:extLst>
                    <a:ext uri="{9D8B030D-6E8A-4147-A177-3AD203B41FA5}">
                      <a16:colId xmlns:a16="http://schemas.microsoft.com/office/drawing/2014/main" val="2009747875"/>
                    </a:ext>
                  </a:extLst>
                </a:gridCol>
                <a:gridCol w="1256210">
                  <a:extLst>
                    <a:ext uri="{9D8B030D-6E8A-4147-A177-3AD203B41FA5}">
                      <a16:colId xmlns:a16="http://schemas.microsoft.com/office/drawing/2014/main" val="1805578470"/>
                    </a:ext>
                  </a:extLst>
                </a:gridCol>
                <a:gridCol w="1212339">
                  <a:extLst>
                    <a:ext uri="{9D8B030D-6E8A-4147-A177-3AD203B41FA5}">
                      <a16:colId xmlns:a16="http://schemas.microsoft.com/office/drawing/2014/main" val="238184610"/>
                    </a:ext>
                  </a:extLst>
                </a:gridCol>
                <a:gridCol w="1557749">
                  <a:extLst>
                    <a:ext uri="{9D8B030D-6E8A-4147-A177-3AD203B41FA5}">
                      <a16:colId xmlns:a16="http://schemas.microsoft.com/office/drawing/2014/main" val="4237125360"/>
                    </a:ext>
                  </a:extLst>
                </a:gridCol>
                <a:gridCol w="1096931">
                  <a:extLst>
                    <a:ext uri="{9D8B030D-6E8A-4147-A177-3AD203B41FA5}">
                      <a16:colId xmlns:a16="http://schemas.microsoft.com/office/drawing/2014/main" val="2433419355"/>
                    </a:ext>
                  </a:extLst>
                </a:gridCol>
                <a:gridCol w="1096931">
                  <a:extLst>
                    <a:ext uri="{9D8B030D-6E8A-4147-A177-3AD203B41FA5}">
                      <a16:colId xmlns:a16="http://schemas.microsoft.com/office/drawing/2014/main" val="32157147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현상 명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7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[0005] </a:t>
                      </a: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각설탕 채석장을 레벨</a:t>
                      </a: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으로 </a:t>
                      </a:r>
                      <a:r>
                        <a:rPr lang="ko-KR" altLang="en-US" sz="1000" dirty="0" err="1">
                          <a:latin typeface="+mn-ea"/>
                          <a:ea typeface="+mn-ea"/>
                        </a:rPr>
                        <a:t>레벨업</a:t>
                      </a: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 퀘스트 이전에 선행 퀘스트 필요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9363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마지막 패치일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2022.2.24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리포트 작성자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권기일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발생 빌드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2.7.201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담당자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err="1">
                          <a:latin typeface="+mn-ea"/>
                          <a:ea typeface="+mn-ea"/>
                        </a:rPr>
                        <a:t>미지정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449994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왕국 이름 </a:t>
                      </a: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발견자</a:t>
                      </a: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)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새싹과자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발생 서버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/>
                        <a:t>퓨어</a:t>
                      </a:r>
                      <a:r>
                        <a:rPr lang="ko-KR" altLang="en-US" sz="1000" dirty="0"/>
                        <a:t> 바닐라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테스트 일자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2022.3.8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발견 일자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2022.3.2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452999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심각도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Normal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이슈 상태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Open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우선순위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B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발생 빈도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100%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03510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발생 기기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iPhone XS / Galaxy S20 / Galaxy S20+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OS</a:t>
                      </a:r>
                      <a:r>
                        <a:rPr lang="ko-KR" altLang="en-US" sz="1000" dirty="0"/>
                        <a:t> 정보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iOS 15.2.1 / AOS 12.0</a:t>
                      </a:r>
                      <a:endParaRPr lang="ko-KR" altLang="en-US" sz="10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14367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상세 설명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228600" indent="-2286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각설탕 채석장 </a:t>
                      </a: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레벨로 올리기 위한 재료 중에 </a:t>
                      </a: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‘</a:t>
                      </a:r>
                      <a:r>
                        <a:rPr lang="ko-KR" altLang="en-US" sz="1000" dirty="0" err="1">
                          <a:latin typeface="+mn-ea"/>
                          <a:ea typeface="+mn-ea"/>
                        </a:rPr>
                        <a:t>백조깃털</a:t>
                      </a: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dirty="0" err="1">
                          <a:latin typeface="+mn-ea"/>
                          <a:ea typeface="+mn-ea"/>
                        </a:rPr>
                        <a:t>드림캐쳐</a:t>
                      </a: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‘ </a:t>
                      </a: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아이템 필요</a:t>
                      </a:r>
                      <a:endParaRPr lang="en-US" altLang="ko-KR" sz="1000" dirty="0">
                        <a:latin typeface="+mn-ea"/>
                        <a:ea typeface="+mn-ea"/>
                      </a:endParaRPr>
                    </a:p>
                    <a:p>
                      <a:pPr marL="228600" indent="-2286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위의 재료를 생산하기 위해서는 </a:t>
                      </a: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‘</a:t>
                      </a:r>
                      <a:r>
                        <a:rPr lang="ko-KR" altLang="en-US" sz="1000" dirty="0" err="1">
                          <a:latin typeface="+mn-ea"/>
                          <a:ea typeface="+mn-ea"/>
                        </a:rPr>
                        <a:t>잼파이</a:t>
                      </a: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 레스토랑</a:t>
                      </a: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‘ 4</a:t>
                      </a: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레벨</a:t>
                      </a: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, ‘</a:t>
                      </a: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토닥토닥 도예공방</a:t>
                      </a: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‘ 3</a:t>
                      </a: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레벨</a:t>
                      </a: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, ‘</a:t>
                      </a: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롤케이크 </a:t>
                      </a:r>
                      <a:r>
                        <a:rPr lang="ko-KR" altLang="en-US" sz="1000" dirty="0" err="1">
                          <a:latin typeface="+mn-ea"/>
                          <a:ea typeface="+mn-ea"/>
                        </a:rPr>
                        <a:t>공작소</a:t>
                      </a: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‘ 4</a:t>
                      </a: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레벨 요구</a:t>
                      </a:r>
                      <a:endParaRPr lang="en-US" altLang="ko-KR" sz="1000" dirty="0">
                        <a:latin typeface="+mn-ea"/>
                        <a:ea typeface="+mn-ea"/>
                      </a:endParaRPr>
                    </a:p>
                    <a:p>
                      <a:pPr marL="228600" indent="-2286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번에서 언급한 건물의 </a:t>
                      </a:r>
                      <a:r>
                        <a:rPr lang="ko-KR" altLang="en-US" sz="1000" dirty="0" err="1">
                          <a:latin typeface="+mn-ea"/>
                          <a:ea typeface="+mn-ea"/>
                        </a:rPr>
                        <a:t>레벨업</a:t>
                      </a: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 관련 퀘스트가 없어 선행과정 없이 레벨업을 시도할 가능성이 높음</a:t>
                      </a:r>
                      <a:endParaRPr lang="en-US" altLang="ko-KR" sz="10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87941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기대 결과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228600" indent="-2286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‘</a:t>
                      </a:r>
                      <a:r>
                        <a:rPr lang="ko-KR" altLang="en-US" sz="1000" dirty="0" err="1">
                          <a:latin typeface="+mn-ea"/>
                          <a:ea typeface="+mn-ea"/>
                        </a:rPr>
                        <a:t>잼파이</a:t>
                      </a: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 레스토랑</a:t>
                      </a: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‘, ‘</a:t>
                      </a: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롤케이크 </a:t>
                      </a:r>
                      <a:r>
                        <a:rPr lang="ko-KR" altLang="en-US" sz="1000" dirty="0" err="1">
                          <a:latin typeface="+mn-ea"/>
                          <a:ea typeface="+mn-ea"/>
                        </a:rPr>
                        <a:t>공작소</a:t>
                      </a: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‘ , ‘</a:t>
                      </a: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토닥토닥 도예공방</a:t>
                      </a: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‘ </a:t>
                      </a: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레벨업을 하는 선행 퀘스트 요구</a:t>
                      </a:r>
                      <a:endParaRPr lang="en-US" altLang="ko-KR" sz="1000" dirty="0">
                        <a:latin typeface="+mn-ea"/>
                        <a:ea typeface="+mn-ea"/>
                      </a:endParaRPr>
                    </a:p>
                    <a:p>
                      <a:pPr marL="0" indent="0" latinLnBrk="1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예시</a:t>
                      </a: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marL="0" indent="0" latinLnBrk="1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000" dirty="0" err="1">
                          <a:latin typeface="+mn-ea"/>
                          <a:ea typeface="+mn-ea"/>
                        </a:rPr>
                        <a:t>잼파이</a:t>
                      </a: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 레스토랑 </a:t>
                      </a: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레벨 </a:t>
                      </a:r>
                      <a:r>
                        <a:rPr lang="en-US" altLang="ko-KR" sz="1000" dirty="0"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ko-KR" altLang="en-US" sz="1000" dirty="0"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토닥토닥 도예공방 </a:t>
                      </a:r>
                      <a:r>
                        <a:rPr lang="en-US" altLang="ko-KR" sz="1000" dirty="0"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3</a:t>
                      </a:r>
                      <a:r>
                        <a:rPr lang="ko-KR" altLang="en-US" sz="1000" dirty="0"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레벨</a:t>
                      </a:r>
                      <a:endParaRPr lang="en-US" altLang="ko-KR" sz="10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6484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715195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11488</TotalTime>
  <Words>566</Words>
  <Application>Microsoft Office PowerPoint</Application>
  <PresentationFormat>와이드스크린</PresentationFormat>
  <Paragraphs>99</Paragraphs>
  <Slides>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1" baseType="lpstr">
      <vt:lpstr>넥슨Lv2고딕 Bold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KGA_26</dc:creator>
  <cp:lastModifiedBy>기일 권</cp:lastModifiedBy>
  <cp:revision>2179</cp:revision>
  <dcterms:created xsi:type="dcterms:W3CDTF">2019-11-07T06:12:26Z</dcterms:created>
  <dcterms:modified xsi:type="dcterms:W3CDTF">2022-03-08T11:46:33Z</dcterms:modified>
</cp:coreProperties>
</file>